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41AA91-EE53-40A6-A92D-46AB82BA2325}">
  <a:tblStyle styleId="{DC41AA91-EE53-40A6-A92D-46AB82BA232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0F6"/>
          </a:solidFill>
        </a:fill>
      </a:tcStyle>
    </a:wholeTbl>
    <a:band1H>
      <a:tcTxStyle/>
      <a:tcStyle>
        <a:fill>
          <a:solidFill>
            <a:srgbClr val="DEDFEC"/>
          </a:solidFill>
        </a:fill>
      </a:tcStyle>
    </a:band1H>
    <a:band2H>
      <a:tcTxStyle/>
    </a:band2H>
    <a:band1V>
      <a:tcTxStyle/>
      <a:tcStyle>
        <a:fill>
          <a:solidFill>
            <a:srgbClr val="DEDFE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9251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165100" y="177800"/>
            <a:ext cx="1179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9"/>
          <p:cNvCxnSpPr/>
          <p:nvPr/>
        </p:nvCxnSpPr>
        <p:spPr>
          <a:xfrm>
            <a:off x="196850" y="6721475"/>
            <a:ext cx="1179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vorip/project3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3" Type="http://schemas.openxmlformats.org/officeDocument/2006/relationships/image" Target="../media/image3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5" Type="http://schemas.openxmlformats.org/officeDocument/2006/relationships/image" Target="../media/image10.png"/><Relationship Id="rId14" Type="http://schemas.openxmlformats.org/officeDocument/2006/relationships/image" Target="../media/image13.png"/><Relationship Id="rId17" Type="http://schemas.openxmlformats.org/officeDocument/2006/relationships/image" Target="../media/image1.png"/><Relationship Id="rId16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473854" y="2803882"/>
            <a:ext cx="72442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16" name="Google Shape;216;p23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23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9" name="Google Shape;219;p23"/>
          <p:cNvGraphicFramePr/>
          <p:nvPr/>
        </p:nvGraphicFramePr>
        <p:xfrm>
          <a:off x="781054" y="16460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아이디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PW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비밀번호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전화번호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EMAIL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VARCHAR2(2000)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이메일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BIRTH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VARCHAR2(200)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생년월일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AUTHKEY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CHAR(1)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ROADADDR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TOTADDR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VARCHAR2(2000)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TRAVEL_THEME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VARCHAR2(200)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THUMB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0" name="Google Shape;220;p23"/>
          <p:cNvSpPr txBox="1"/>
          <p:nvPr/>
        </p:nvSpPr>
        <p:spPr>
          <a:xfrm>
            <a:off x="9770029" y="1095016"/>
            <a:ext cx="137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28" name="Google Shape;228;p24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9" name="Google Shape;229;p24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24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1" name="Google Shape;231;p24"/>
          <p:cNvGraphicFramePr/>
          <p:nvPr/>
        </p:nvGraphicFramePr>
        <p:xfrm>
          <a:off x="781054" y="21342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47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NOTENUM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PRIMARY KEY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OTHER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NOTETYPE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APPLYTYPE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SENDTIME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CONTENT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2" name="Google Shape;232;p24"/>
          <p:cNvSpPr txBox="1"/>
          <p:nvPr/>
        </p:nvSpPr>
        <p:spPr>
          <a:xfrm>
            <a:off x="10300624" y="1601336"/>
            <a:ext cx="8483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40" name="Google Shape;240;p25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2" name="Google Shape;242;p25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" name="Google Shape;243;p25"/>
          <p:cNvGraphicFramePr/>
          <p:nvPr/>
        </p:nvGraphicFramePr>
        <p:xfrm>
          <a:off x="781054" y="21342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47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MEMBERS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PRIMARY KEY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CHATROOMNAME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STARTTIME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TIMESTAMP(6)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CHATROOMNUM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LIMITMEMBER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LEADER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THUMBNAIL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ENDTIME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TIMESTAMP(6)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4" name="Google Shape;244;p25"/>
          <p:cNvSpPr txBox="1"/>
          <p:nvPr/>
        </p:nvSpPr>
        <p:spPr>
          <a:xfrm>
            <a:off x="9616141" y="1601336"/>
            <a:ext cx="15327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chatroom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52" name="Google Shape;252;p26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26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p26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26"/>
          <p:cNvGraphicFramePr/>
          <p:nvPr/>
        </p:nvGraphicFramePr>
        <p:xfrm>
          <a:off x="781054" y="2691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49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CONTENT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CONTENTTIME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CHATROOMNUM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MEMBER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6" name="Google Shape;256;p26"/>
          <p:cNvSpPr txBox="1"/>
          <p:nvPr/>
        </p:nvSpPr>
        <p:spPr>
          <a:xfrm>
            <a:off x="9308365" y="2124870"/>
            <a:ext cx="18405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chatcontent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64" name="Google Shape;264;p27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27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7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7" name="Google Shape;267;p27"/>
          <p:cNvGraphicFramePr/>
          <p:nvPr/>
        </p:nvGraphicFramePr>
        <p:xfrm>
          <a:off x="781054" y="2530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46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MYNAME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FRIENDNAME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MYID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FRIENDID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0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AUTH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CHAR(1)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8" name="Google Shape;268;p27"/>
          <p:cNvSpPr txBox="1"/>
          <p:nvPr/>
        </p:nvSpPr>
        <p:spPr>
          <a:xfrm>
            <a:off x="10129102" y="1966048"/>
            <a:ext cx="10198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76" name="Google Shape;276;p28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28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28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9" name="Google Shape;279;p28"/>
          <p:cNvGraphicFramePr/>
          <p:nvPr/>
        </p:nvGraphicFramePr>
        <p:xfrm>
          <a:off x="781054" y="23168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49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게시판 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게시글 제목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CONTENT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VARCHAR2(4000)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게시글 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WRITER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게시글 작성자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REGDATE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2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VIEWCNT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0" name="Google Shape;280;p28"/>
          <p:cNvSpPr txBox="1"/>
          <p:nvPr/>
        </p:nvSpPr>
        <p:spPr>
          <a:xfrm>
            <a:off x="10111470" y="1735215"/>
            <a:ext cx="10374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285" name="Google Shape;285;p29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권재우</a:t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292" name="Google Shape;292;p30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권재우</a:t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299" name="Google Shape;299;p31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권재우</a:t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06" name="Google Shape;306;p32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권재우</a:t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98" name="Google Shape;98;p15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2398672" y="1375809"/>
            <a:ext cx="739465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여행코스 작성 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동행 찾기 사이트</a:t>
            </a:r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3295161" y="1156595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/>
        </p:nvSpPr>
        <p:spPr>
          <a:xfrm>
            <a:off x="2328333" y="525928"/>
            <a:ext cx="73946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398672" y="5701405"/>
            <a:ext cx="73946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권재우 홍주안 이소윤 최한영 장채연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13" name="Google Shape;313;p33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이소윤</a:t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20" name="Google Shape;320;p34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이소윤</a:t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27" name="Google Shape;327;p35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이소윤</a:t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34" name="Google Shape;334;p36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/>
        </p:nvSpPr>
        <p:spPr>
          <a:xfrm>
            <a:off x="316844" y="395069"/>
            <a:ext cx="4900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- 이소윤</a:t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41" name="Google Shape;341;p37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장채연</a:t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75" y="1176850"/>
            <a:ext cx="1740875" cy="12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475" y="1176850"/>
            <a:ext cx="5375101" cy="50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7"/>
          <p:cNvCxnSpPr>
            <a:stCxn id="344" idx="3"/>
          </p:cNvCxnSpPr>
          <p:nvPr/>
        </p:nvCxnSpPr>
        <p:spPr>
          <a:xfrm>
            <a:off x="1981250" y="1815588"/>
            <a:ext cx="687300" cy="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7"/>
          <p:cNvSpPr txBox="1"/>
          <p:nvPr/>
        </p:nvSpPr>
        <p:spPr>
          <a:xfrm>
            <a:off x="240375" y="2659925"/>
            <a:ext cx="194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여행 일정 만들기 양식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971250" y="1980838"/>
            <a:ext cx="3994200" cy="3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여행 일정 만들기 전, 동행 찾기와 관련해서 사용자들의 여행 취향을 알아보기 위한 사전 양식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양식에 작성한 정보들을 바탕으로 자신과 맞는 여행 일정을 고를 수 있음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출발일은 input type을 date로 설정해서 datepicker interface를 사용하도록 설정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(년월일 저장 되며 시간은 따로 설정 할 수 없음)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(*필수 &gt;&gt; 유효성 검사 항목)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53" name="Google Shape;353;p38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장채연</a:t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88900" y="1092200"/>
            <a:ext cx="12001500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50" y="1253350"/>
            <a:ext cx="8470226" cy="42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850" y="3628500"/>
            <a:ext cx="4139575" cy="296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8"/>
          <p:cNvGrpSpPr/>
          <p:nvPr/>
        </p:nvGrpSpPr>
        <p:grpSpPr>
          <a:xfrm>
            <a:off x="2875100" y="2217900"/>
            <a:ext cx="4376400" cy="824400"/>
            <a:chOff x="2804325" y="2345375"/>
            <a:chExt cx="4376400" cy="824400"/>
          </a:xfrm>
        </p:grpSpPr>
        <p:sp>
          <p:nvSpPr>
            <p:cNvPr id="359" name="Google Shape;359;p38"/>
            <p:cNvSpPr txBox="1"/>
            <p:nvPr/>
          </p:nvSpPr>
          <p:spPr>
            <a:xfrm>
              <a:off x="3662625" y="2464475"/>
              <a:ext cx="3518100" cy="571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제목, 여행기간, 출발일 셋 중 하나라도 </a:t>
              </a:r>
              <a:endParaRPr b="1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빌 경우 경고 메세지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60" name="Google Shape;360;p38"/>
            <p:cNvCxnSpPr>
              <a:endCxn id="359" idx="1"/>
            </p:cNvCxnSpPr>
            <p:nvPr/>
          </p:nvCxnSpPr>
          <p:spPr>
            <a:xfrm>
              <a:off x="2897925" y="2345375"/>
              <a:ext cx="764700" cy="404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38"/>
            <p:cNvCxnSpPr>
              <a:endCxn id="359" idx="1"/>
            </p:cNvCxnSpPr>
            <p:nvPr/>
          </p:nvCxnSpPr>
          <p:spPr>
            <a:xfrm flipH="1" rot="10800000">
              <a:off x="2804325" y="2750075"/>
              <a:ext cx="858300" cy="419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2" name="Google Shape;362;p38"/>
          <p:cNvGrpSpPr/>
          <p:nvPr/>
        </p:nvGrpSpPr>
        <p:grpSpPr>
          <a:xfrm>
            <a:off x="356925" y="5302850"/>
            <a:ext cx="3705225" cy="756300"/>
            <a:chOff x="356925" y="5302850"/>
            <a:chExt cx="3705225" cy="756300"/>
          </a:xfrm>
        </p:grpSpPr>
        <p:sp>
          <p:nvSpPr>
            <p:cNvPr id="363" name="Google Shape;363;p38"/>
            <p:cNvSpPr/>
            <p:nvPr/>
          </p:nvSpPr>
          <p:spPr>
            <a:xfrm>
              <a:off x="356925" y="5302850"/>
              <a:ext cx="339900" cy="2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 txBox="1"/>
            <p:nvPr/>
          </p:nvSpPr>
          <p:spPr>
            <a:xfrm>
              <a:off x="1597650" y="5506850"/>
              <a:ext cx="2464500" cy="552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로그인 안 돼있을 경우, </a:t>
              </a:r>
              <a:endParaRPr b="1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0000"/>
                  </a:solidFill>
                </a:rPr>
                <a:t>다음 화면으로 넘어가지 않음 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65" name="Google Shape;365;p38"/>
            <p:cNvCxnSpPr>
              <a:stCxn id="363" idx="3"/>
              <a:endCxn id="364" idx="1"/>
            </p:cNvCxnSpPr>
            <p:nvPr/>
          </p:nvCxnSpPr>
          <p:spPr>
            <a:xfrm>
              <a:off x="696825" y="5404850"/>
              <a:ext cx="900900" cy="378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66" name="Google Shape;366;p38"/>
          <p:cNvCxnSpPr>
            <a:stCxn id="359" idx="2"/>
            <a:endCxn id="357" idx="0"/>
          </p:cNvCxnSpPr>
          <p:nvPr/>
        </p:nvCxnSpPr>
        <p:spPr>
          <a:xfrm flipH="1" rot="-5400000">
            <a:off x="6105950" y="2294700"/>
            <a:ext cx="720300" cy="194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8"/>
          <p:cNvSpPr txBox="1"/>
          <p:nvPr/>
        </p:nvSpPr>
        <p:spPr>
          <a:xfrm>
            <a:off x="8846575" y="1193700"/>
            <a:ext cx="29658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동일한 아이디에 여러개의 여행 일정을 저장하기 위해,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컬럼을 추가해서 여행 일정 마다의 고유넘버 지정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 autoincrement 설정)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다음 버튼 누르면,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typea 테이블에 no와 id를 포함해서 insert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72" name="Google Shape;372;p39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장채연</a:t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316850" y="5327450"/>
            <a:ext cx="3685800" cy="38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insert한 제목, 출발 날짜 등 기본정보 넘겨옴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4164100" y="5503100"/>
            <a:ext cx="7707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기본적으로 1일차가 선택돼 있음 다른 버튼 선택 안할 시에, 1일차로 insert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 버튼 누르면 앞에서 넘겨진 no값과 선택된 일차, 장소 정보들 insert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타 사용자 여행 일정 열람 시 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일차별 버튼을 누르면 no값을 기본으로 일차별 장소 select한 뒤 출력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9"/>
          <p:cNvGrpSpPr/>
          <p:nvPr/>
        </p:nvGrpSpPr>
        <p:grpSpPr>
          <a:xfrm>
            <a:off x="250169" y="1272523"/>
            <a:ext cx="10457564" cy="3958599"/>
            <a:chOff x="250183" y="1272525"/>
            <a:chExt cx="10002453" cy="3637749"/>
          </a:xfrm>
        </p:grpSpPr>
        <p:pic>
          <p:nvPicPr>
            <p:cNvPr id="378" name="Google Shape;37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183" y="1272537"/>
              <a:ext cx="4570498" cy="363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4074" y="1272525"/>
              <a:ext cx="4658561" cy="36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39"/>
            <p:cNvCxnSpPr>
              <a:stCxn id="378" idx="3"/>
              <a:endCxn id="379" idx="1"/>
            </p:cNvCxnSpPr>
            <p:nvPr/>
          </p:nvCxnSpPr>
          <p:spPr>
            <a:xfrm>
              <a:off x="4820680" y="3091400"/>
              <a:ext cx="773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1" name="Google Shape;381;p39"/>
          <p:cNvSpPr/>
          <p:nvPr/>
        </p:nvSpPr>
        <p:spPr>
          <a:xfrm>
            <a:off x="577875" y="1525950"/>
            <a:ext cx="10962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9"/>
          <p:cNvCxnSpPr>
            <a:endCxn id="375" idx="0"/>
          </p:cNvCxnSpPr>
          <p:nvPr/>
        </p:nvCxnSpPr>
        <p:spPr>
          <a:xfrm>
            <a:off x="1125950" y="1916750"/>
            <a:ext cx="1033800" cy="341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387" name="Google Shape;387;p40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0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</a:t>
            </a:r>
            <a:r>
              <a:rPr b="1" lang="en-US" sz="3600">
                <a:solidFill>
                  <a:schemeClr val="lt2"/>
                </a:solidFill>
              </a:rPr>
              <a:t>홍주안</a:t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88900" y="1092200"/>
            <a:ext cx="12001500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50" y="1365425"/>
            <a:ext cx="2615000" cy="1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400" y="1365425"/>
            <a:ext cx="6155174" cy="333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0"/>
          <p:cNvGrpSpPr/>
          <p:nvPr/>
        </p:nvGrpSpPr>
        <p:grpSpPr>
          <a:xfrm>
            <a:off x="2523950" y="1580650"/>
            <a:ext cx="943200" cy="255000"/>
            <a:chOff x="2523950" y="1580650"/>
            <a:chExt cx="943200" cy="255000"/>
          </a:xfrm>
        </p:grpSpPr>
        <p:cxnSp>
          <p:nvCxnSpPr>
            <p:cNvPr id="393" name="Google Shape;393;p40"/>
            <p:cNvCxnSpPr>
              <a:stCxn id="394" idx="6"/>
            </p:cNvCxnSpPr>
            <p:nvPr/>
          </p:nvCxnSpPr>
          <p:spPr>
            <a:xfrm>
              <a:off x="2778950" y="1708150"/>
              <a:ext cx="6882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" name="Google Shape;394;p40"/>
            <p:cNvSpPr/>
            <p:nvPr/>
          </p:nvSpPr>
          <p:spPr>
            <a:xfrm>
              <a:off x="2523950" y="1580650"/>
              <a:ext cx="255000" cy="2550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40"/>
          <p:cNvSpPr txBox="1"/>
          <p:nvPr/>
        </p:nvSpPr>
        <p:spPr>
          <a:xfrm>
            <a:off x="316850" y="3212300"/>
            <a:ext cx="29745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대충 마커에 대한 얘기~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400" name="Google Shape;400;p41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1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최한영</a:t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407" name="Google Shape;407;p42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>
            <a:off x="316844" y="395069"/>
            <a:ext cx="6863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화면 구현 – 최한영</a:t>
            </a: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7748337" y="1163054"/>
            <a:ext cx="184731" cy="644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3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43903" y="516723"/>
            <a:ext cx="1236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1062021" y="2028155"/>
            <a:ext cx="3024220" cy="523220"/>
            <a:chOff x="686289" y="1796902"/>
            <a:chExt cx="3024220" cy="523220"/>
          </a:xfrm>
        </p:grpSpPr>
        <p:sp>
          <p:nvSpPr>
            <p:cNvPr id="110" name="Google Shape;110;p16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1605446" y="1796902"/>
              <a:ext cx="21050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개발 과정</a:t>
              </a:r>
              <a:endParaRPr/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6529244" y="2008379"/>
            <a:ext cx="2992777" cy="533108"/>
            <a:chOff x="686289" y="1796902"/>
            <a:chExt cx="2992777" cy="533108"/>
          </a:xfrm>
        </p:grpSpPr>
        <p:sp>
          <p:nvSpPr>
            <p:cNvPr id="114" name="Google Shape;114;p16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574003" y="1806790"/>
              <a:ext cx="21050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기술 설명</a:t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6529244" y="5161838"/>
            <a:ext cx="1975857" cy="523220"/>
            <a:chOff x="686289" y="1796902"/>
            <a:chExt cx="1975857" cy="523220"/>
          </a:xfrm>
        </p:grpSpPr>
        <p:sp>
          <p:nvSpPr>
            <p:cNvPr id="118" name="Google Shape;118;p16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1605446" y="1796902"/>
              <a:ext cx="10567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1981178" y="2886234"/>
            <a:ext cx="2816797" cy="2170576"/>
            <a:chOff x="1600178" y="2278450"/>
            <a:chExt cx="2816797" cy="2170576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1600178" y="2278450"/>
              <a:ext cx="26548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프로젝트 개요</a:t>
              </a: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1600178" y="2848087"/>
              <a:ext cx="28167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사용 기술 설명</a:t>
              </a:r>
              <a:endParaRPr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1600178" y="3417724"/>
              <a:ext cx="13388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순서도</a:t>
              </a: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1600178" y="3987361"/>
              <a:ext cx="10663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UML</a:t>
              </a:r>
              <a:endPara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7394025" y="2875954"/>
            <a:ext cx="2816797" cy="1031302"/>
            <a:chOff x="1600178" y="2278450"/>
            <a:chExt cx="2816797" cy="1031302"/>
          </a:xfrm>
        </p:grpSpPr>
        <p:sp>
          <p:nvSpPr>
            <p:cNvPr id="127" name="Google Shape;127;p16"/>
            <p:cNvSpPr txBox="1"/>
            <p:nvPr/>
          </p:nvSpPr>
          <p:spPr>
            <a:xfrm>
              <a:off x="1600178" y="2278450"/>
              <a:ext cx="19207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DB스키마</a:t>
              </a:r>
              <a:endParaRPr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1600178" y="2848087"/>
              <a:ext cx="28167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화면 구현 설명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88BE"/>
            </a:gs>
            <a:gs pos="24000">
              <a:srgbClr val="DCB6C7"/>
            </a:gs>
            <a:gs pos="49000">
              <a:srgbClr val="FEDECE"/>
            </a:gs>
            <a:gs pos="74000">
              <a:srgbClr val="FFAB94"/>
            </a:gs>
            <a:gs pos="97409">
              <a:srgbClr val="FF8687"/>
            </a:gs>
            <a:gs pos="100000">
              <a:srgbClr val="FF8687"/>
            </a:gs>
          </a:gsLst>
          <a:lin ang="2700000" scaled="0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Thank You ☺</a:t>
            </a:r>
            <a:endParaRPr b="1" sz="6000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7"/>
          <p:cNvGrpSpPr/>
          <p:nvPr/>
        </p:nvGrpSpPr>
        <p:grpSpPr>
          <a:xfrm>
            <a:off x="1283650" y="2324277"/>
            <a:ext cx="286383" cy="2682240"/>
            <a:chOff x="396240" y="2448560"/>
            <a:chExt cx="265869" cy="2682240"/>
          </a:xfrm>
        </p:grpSpPr>
        <p:sp>
          <p:nvSpPr>
            <p:cNvPr id="134" name="Google Shape;134;p17"/>
            <p:cNvSpPr/>
            <p:nvPr/>
          </p:nvSpPr>
          <p:spPr>
            <a:xfrm>
              <a:off x="396240" y="2448560"/>
              <a:ext cx="265869" cy="2658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396240" y="3656746"/>
              <a:ext cx="265869" cy="2658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96240" y="4864931"/>
              <a:ext cx="265869" cy="2658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7" name="Google Shape;137;p17"/>
          <p:cNvSpPr txBox="1"/>
          <p:nvPr/>
        </p:nvSpPr>
        <p:spPr>
          <a:xfrm>
            <a:off x="1808229" y="2249961"/>
            <a:ext cx="13606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기간 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1801010" y="3429000"/>
            <a:ext cx="16091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인원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1815248" y="4637185"/>
            <a:ext cx="13536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</a:t>
            </a:r>
            <a:endParaRPr b="1" sz="2000">
              <a:solidFill>
                <a:srgbClr val="5A5C6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293611" y="448685"/>
            <a:ext cx="31165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17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814828" y="2249961"/>
            <a:ext cx="5208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2019.09.2 – 2019.09.23 (약 4주)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3814828" y="4618678"/>
            <a:ext cx="5208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https://github.com/vorip/project3</a:t>
            </a:r>
            <a:endParaRPr sz="2000">
              <a:solidFill>
                <a:srgbClr val="5A5C6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3814828" y="3429000"/>
            <a:ext cx="67261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C6B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권재우, 홍주안, 이소윤, 최한영, 장채연  총 5명</a:t>
            </a:r>
            <a:endParaRPr sz="2000">
              <a:solidFill>
                <a:srgbClr val="5A5C6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153" name="Google Shape;153;p18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8"/>
          <p:cNvGrpSpPr/>
          <p:nvPr/>
        </p:nvGrpSpPr>
        <p:grpSpPr>
          <a:xfrm>
            <a:off x="88900" y="395069"/>
            <a:ext cx="12001501" cy="6437531"/>
            <a:chOff x="88900" y="395069"/>
            <a:chExt cx="12001501" cy="6437531"/>
          </a:xfrm>
        </p:grpSpPr>
        <p:sp>
          <p:nvSpPr>
            <p:cNvPr id="155" name="Google Shape;155;p18"/>
            <p:cNvSpPr/>
            <p:nvPr/>
          </p:nvSpPr>
          <p:spPr>
            <a:xfrm>
              <a:off x="88900" y="1092200"/>
              <a:ext cx="12001501" cy="56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316844" y="395069"/>
              <a:ext cx="23508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보유 기술</a:t>
              </a:r>
              <a:endParaRPr/>
            </a:p>
          </p:txBody>
        </p:sp>
        <p:pic>
          <p:nvPicPr>
            <p:cNvPr descr="eclipse logo에 대한 이미지 검색결과" id="157" name="Google Shape;15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5900" y="1229550"/>
              <a:ext cx="3090424" cy="72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jdbc logo에 대한 이미지 검색결과" id="158" name="Google Shape;15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92250" y="2057400"/>
              <a:ext cx="2857500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ml logo에 대한 이미지 검색결과" id="159" name="Google Shape;15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3033" y="4737100"/>
              <a:ext cx="3576320" cy="20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jsp logo에 대한 이미지 검색결과" id="160" name="Google Shape;160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10050" y="1229550"/>
              <a:ext cx="1778000" cy="17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acle logo에 대한 이미지 검색결과" id="161" name="Google Shape;161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900" y="2764729"/>
              <a:ext cx="3468692" cy="3468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jax logo에 대한 이미지 검색결과" id="162" name="Google Shape;162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96233" y="4804432"/>
              <a:ext cx="3544906" cy="1890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beaver logo에 대한 이미지 검색결과" id="163" name="Google Shape;163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19363" y="1264584"/>
              <a:ext cx="2843551" cy="905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omcat logo에 대한 이미지 검색결과" id="164" name="Google Shape;164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526022" y="2861500"/>
              <a:ext cx="4445000" cy="222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logo에 대한 이미지 검색결과" id="165" name="Google Shape;165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81587" y="4639250"/>
              <a:ext cx="2062522" cy="186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ring logo에 대한 이미지 검색결과" id="166" name="Google Shape;166;p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884080" y="2294688"/>
              <a:ext cx="3916344" cy="1006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카카오맵 api에 대한 이미지 검색결과" id="167" name="Google Shape;167;p18"/>
            <p:cNvPicPr preferRelativeResize="0"/>
            <p:nvPr/>
          </p:nvPicPr>
          <p:blipFill rotWithShape="1">
            <a:blip r:embed="rId14">
              <a:alphaModFix/>
            </a:blip>
            <a:srcRect b="31180" l="15666" r="17191" t="30457"/>
            <a:stretch/>
          </p:blipFill>
          <p:spPr>
            <a:xfrm>
              <a:off x="5770581" y="3494234"/>
              <a:ext cx="3278250" cy="97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ybatis logo에 대한 이미지 검색결과" id="168" name="Google Shape;168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048831" y="5815407"/>
              <a:ext cx="2968215" cy="746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qldeveloper logo에 대한 이미지 검색결과" id="169" name="Google Shape;169;p18"/>
            <p:cNvPicPr preferRelativeResize="0"/>
            <p:nvPr/>
          </p:nvPicPr>
          <p:blipFill rotWithShape="1">
            <a:blip r:embed="rId16">
              <a:alphaModFix/>
            </a:blip>
            <a:srcRect b="22600" l="23647" r="20769" t="16956"/>
            <a:stretch/>
          </p:blipFill>
          <p:spPr>
            <a:xfrm>
              <a:off x="10413746" y="1168400"/>
              <a:ext cx="1635050" cy="177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관련 이미지" id="170" name="Google Shape;170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144743" y="2006600"/>
            <a:ext cx="1997262" cy="199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175" name="Google Shape;175;p19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316844" y="395069"/>
            <a:ext cx="2350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순서도</a:t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물, 도시이(가) 표시된 사진&#10;&#10;자동 생성된 설명" id="182" name="Google Shape;182;p20"/>
          <p:cNvPicPr preferRelativeResize="0"/>
          <p:nvPr/>
        </p:nvPicPr>
        <p:blipFill rotWithShape="1">
          <a:blip r:embed="rId3">
            <a:alphaModFix amt="85000"/>
          </a:blip>
          <a:srcRect b="6896" l="0" r="0" t="68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316844" y="395069"/>
            <a:ext cx="2350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b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88900" y="1092200"/>
            <a:ext cx="12001501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192" name="Google Shape;192;p21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1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1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" name="Google Shape;195;p21"/>
          <p:cNvGraphicFramePr/>
          <p:nvPr/>
        </p:nvGraphicFramePr>
        <p:xfrm>
          <a:off x="781054" y="13876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PRIMARY KEY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코스 생성시에 부여되는 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로그인 한 아이디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PLACE_URL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 URL 주소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 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PLACE_ADDRESS_NAME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 주소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PLACE_PHONE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 연결된 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장소의 X좌표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장소의 Y좌표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PLACE_MEMO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VARCHAR2(200)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장소당 추가되는 메모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DAY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장소를 추가시킨 일차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MEMO_INDEX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메모마다 부여되는 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PLACE_ROAD_ADDRESS_NAME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VARCHAR2(100)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장소 도로명 주소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6" name="Google Shape;196;p21"/>
          <p:cNvSpPr txBox="1"/>
          <p:nvPr/>
        </p:nvSpPr>
        <p:spPr>
          <a:xfrm>
            <a:off x="10113072" y="864183"/>
            <a:ext cx="11737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293611" y="448685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DB스키마</a:t>
            </a:r>
            <a:endParaRPr/>
          </a:p>
        </p:txBody>
      </p:sp>
      <p:cxnSp>
        <p:nvCxnSpPr>
          <p:cNvPr id="204" name="Google Shape;204;p22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2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PART2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2"/>
          <p:cNvGraphicFramePr/>
          <p:nvPr/>
        </p:nvGraphicFramePr>
        <p:xfrm>
          <a:off x="781054" y="11406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{DC41AA91-EE53-40A6-A92D-46AB82BA2325}</a:tableStyleId>
              </a:tblPr>
              <a:tblGrid>
                <a:gridCol w="3111500"/>
                <a:gridCol w="1943100"/>
                <a:gridCol w="2917825"/>
                <a:gridCol w="2657475"/>
              </a:tblGrid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타입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제약 조건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PRIMARY KEY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코스 생성시 부여되는 번호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로그인 한 아이디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코스 제목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TRAVEL_DAY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여행 하는 일자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DAY_START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TIMESTAMP(6)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여행 시작 날짜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TRAVEL_TYPE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여행 타입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TRAVEL_THEME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여행 테마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CHOICE_PUBLIC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코스 공개/비공개 여부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TRAVEL_INTRO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코스 추가 내용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CURRENT_MEM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현재 동행 인원수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MAX_MEM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VARCHAR2(30)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최대 동행 인원수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DAY_END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TIMESTAMP(6)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여행 종료 날짜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1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CHATROOMNUM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NUMBER(10)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NULLABLE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채팅방 번호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8" name="Google Shape;208;p22"/>
          <p:cNvSpPr txBox="1"/>
          <p:nvPr/>
        </p:nvSpPr>
        <p:spPr>
          <a:xfrm>
            <a:off x="10113072" y="591452"/>
            <a:ext cx="10358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typeA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20190505">
      <a:dk1>
        <a:srgbClr val="000000"/>
      </a:dk1>
      <a:lt1>
        <a:srgbClr val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